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16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F9AF8-263E-4D0A-A043-C11658C0E3CC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D75DD-4BED-4295-B91A-2884BBB1F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5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D75DD-4BED-4295-B91A-2884BBB1F4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D75DD-4BED-4295-B91A-2884BBB1F4B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D75DD-4BED-4295-B91A-2884BBB1F4B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570BE8-56B2-44D7-9EA1-996F8D7635E3}" type="datetimeFigureOut">
              <a:rPr lang="en-US" smtClean="0"/>
              <a:pPr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8638F3-6CED-4736-B36E-B2CD2CC09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15.xml"/><Relationship Id="rId5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7.xml"/><Relationship Id="rId5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7.xml"/><Relationship Id="rId5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7.xml"/><Relationship Id="rId5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21.xml"/><Relationship Id="rId5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4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Relationship Id="rId3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Relationship Id="rId3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8.xml"/><Relationship Id="rId7" Type="http://schemas.openxmlformats.org/officeDocument/2006/relationships/slide" Target="slide9.xml"/><Relationship Id="rId8" Type="http://schemas.openxmlformats.org/officeDocument/2006/relationships/slide" Target="slide10.xml"/><Relationship Id="rId9" Type="http://schemas.openxmlformats.org/officeDocument/2006/relationships/slide" Target="slide11.xml"/><Relationship Id="rId10" Type="http://schemas.openxmlformats.org/officeDocument/2006/relationships/slide" Target="slide12.xml"/><Relationship Id="rId11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1875" t="16667" r="28125" b="7333"/>
          <a:stretch>
            <a:fillRect/>
          </a:stretch>
        </p:blipFill>
        <p:spPr bwMode="auto">
          <a:xfrm rot="20385182">
            <a:off x="600885" y="1319260"/>
            <a:ext cx="487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8603456" cy="936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</a:rPr>
              <a:t>Vista Heights Junior High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062912" cy="1752600"/>
          </a:xfrm>
        </p:spPr>
        <p:txBody>
          <a:bodyPr/>
          <a:lstStyle/>
          <a:p>
            <a:r>
              <a:rPr lang="en-US" dirty="0" smtClean="0"/>
              <a:t>Home of the Blackhawks!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979634">
            <a:off x="4790536" y="2370698"/>
            <a:ext cx="3689868" cy="2626176"/>
          </a:xfrm>
          <a:prstGeom prst="rect">
            <a:avLst/>
          </a:prstGeom>
          <a:ln>
            <a:solidFill>
              <a:schemeClr val="bg1">
                <a:lumMod val="75000"/>
                <a:lumOff val="2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cs typeface="Times New Roman" pitchFamily="18" charset="0"/>
              </a:rPr>
              <a:t>Mathematics Tracks</a:t>
            </a:r>
            <a:endParaRPr lang="en-US" sz="4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7" name="Straight Arrow Connector 6">
            <a:hlinkClick r:id="rId4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4724400" y="6324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begin viewing, click me!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/>
          <a:lstStyle/>
          <a:p>
            <a:r>
              <a:rPr lang="en-US" b="1" dirty="0"/>
              <a:t>Look for and make use of structure.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look closely to discern a pattern or </a:t>
            </a:r>
            <a:r>
              <a:rPr lang="en-US" dirty="0" smtClean="0"/>
              <a:t>structure. Young </a:t>
            </a:r>
            <a:r>
              <a:rPr lang="en-US" dirty="0"/>
              <a:t>students, for example, might notice that three and seven more is the </a:t>
            </a:r>
            <a:r>
              <a:rPr lang="en-US" dirty="0" smtClean="0"/>
              <a:t>same amount </a:t>
            </a:r>
            <a:r>
              <a:rPr lang="en-US" dirty="0"/>
              <a:t>as seven and three more, or they may sort a collection of shapes </a:t>
            </a:r>
            <a:r>
              <a:rPr lang="en-US" dirty="0" smtClean="0"/>
              <a:t>according to </a:t>
            </a:r>
            <a:r>
              <a:rPr lang="en-US" dirty="0"/>
              <a:t>how many sides the shapes have. Later, students will see 7 × 8 equals </a:t>
            </a:r>
            <a:r>
              <a:rPr lang="en-US" dirty="0" smtClean="0"/>
              <a:t>the well </a:t>
            </a:r>
            <a:r>
              <a:rPr lang="en-US" dirty="0"/>
              <a:t>remembered 7 × 5 + 7 × 3, in preparation for learning about the </a:t>
            </a:r>
            <a:r>
              <a:rPr lang="en-US" dirty="0" smtClean="0"/>
              <a:t>distributive property</a:t>
            </a:r>
            <a:r>
              <a:rPr lang="en-US" dirty="0"/>
              <a:t>. In the expression </a:t>
            </a:r>
            <a:r>
              <a:rPr lang="en-US" i="1" dirty="0"/>
              <a:t>x</a:t>
            </a:r>
            <a:r>
              <a:rPr lang="en-US" dirty="0"/>
              <a:t>2 + 9</a:t>
            </a:r>
            <a:r>
              <a:rPr lang="en-US" i="1" dirty="0"/>
              <a:t>x </a:t>
            </a:r>
            <a:r>
              <a:rPr lang="en-US" dirty="0"/>
              <a:t>+ 14, older students can see the 14 as 2 × 7 </a:t>
            </a:r>
            <a:r>
              <a:rPr lang="en-US" dirty="0" smtClean="0"/>
              <a:t>and the </a:t>
            </a:r>
            <a:r>
              <a:rPr lang="en-US" dirty="0"/>
              <a:t>9 as 2 + 7. They recognize the significance of an existing line in a </a:t>
            </a:r>
            <a:r>
              <a:rPr lang="en-US" dirty="0" smtClean="0"/>
              <a:t>geometric figure </a:t>
            </a:r>
            <a:r>
              <a:rPr lang="en-US" dirty="0"/>
              <a:t>and can use the strategy of drawing an auxiliary line for solving </a:t>
            </a:r>
            <a:r>
              <a:rPr lang="en-US" dirty="0" smtClean="0"/>
              <a:t>problems. They </a:t>
            </a:r>
            <a:r>
              <a:rPr lang="en-US" dirty="0"/>
              <a:t>also can step back for an overview and shift perspective. They can </a:t>
            </a:r>
            <a:r>
              <a:rPr lang="en-US" dirty="0" smtClean="0"/>
              <a:t>see complicated </a:t>
            </a:r>
            <a:r>
              <a:rPr lang="en-US" dirty="0"/>
              <a:t>things, such as some algebraic expressions, as single objects or </a:t>
            </a:r>
            <a:r>
              <a:rPr lang="en-US" dirty="0" smtClean="0"/>
              <a:t>as being </a:t>
            </a:r>
            <a:r>
              <a:rPr lang="en-US" dirty="0"/>
              <a:t>composed of several objects. For example, they can see 5 – 3(</a:t>
            </a:r>
            <a:r>
              <a:rPr lang="en-US" i="1" dirty="0"/>
              <a:t>x </a:t>
            </a:r>
            <a:r>
              <a:rPr lang="en-US" dirty="0"/>
              <a:t>– </a:t>
            </a:r>
            <a:r>
              <a:rPr lang="en-US" i="1" dirty="0"/>
              <a:t>y</a:t>
            </a:r>
            <a:r>
              <a:rPr lang="en-US" dirty="0"/>
              <a:t>)2 as </a:t>
            </a:r>
            <a:r>
              <a:rPr lang="en-US" dirty="0" smtClean="0"/>
              <a:t>5 minus </a:t>
            </a:r>
            <a:r>
              <a:rPr lang="en-US" dirty="0"/>
              <a:t>a positive number times a square and use that to realize that its value </a:t>
            </a:r>
            <a:r>
              <a:rPr lang="en-US" dirty="0" smtClean="0"/>
              <a:t>cannot be </a:t>
            </a:r>
            <a:r>
              <a:rPr lang="en-US" dirty="0"/>
              <a:t>more than 5 for any real numbers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.</a:t>
            </a:r>
          </a:p>
        </p:txBody>
      </p:sp>
      <p:cxnSp>
        <p:nvCxnSpPr>
          <p:cNvPr id="6" name="Straight Arrow Connector 5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7244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Look for and express regularity in repeated reasoning.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notice if calculations are repeated, and </a:t>
            </a:r>
            <a:r>
              <a:rPr lang="en-US" dirty="0" smtClean="0"/>
              <a:t>look both </a:t>
            </a:r>
            <a:r>
              <a:rPr lang="en-US" dirty="0"/>
              <a:t>for general methods and for shortcuts. Upper elementary students </a:t>
            </a:r>
            <a:r>
              <a:rPr lang="en-US" dirty="0" smtClean="0"/>
              <a:t>might notice </a:t>
            </a:r>
            <a:r>
              <a:rPr lang="en-US" dirty="0"/>
              <a:t>when dividing 25 by 11 that they are repeating the same calculations </a:t>
            </a:r>
            <a:r>
              <a:rPr lang="en-US" dirty="0" smtClean="0"/>
              <a:t>over and </a:t>
            </a:r>
            <a:r>
              <a:rPr lang="en-US" dirty="0"/>
              <a:t>over again, and conclude they have a repeating decimal. By paying </a:t>
            </a:r>
            <a:r>
              <a:rPr lang="en-US" dirty="0" smtClean="0"/>
              <a:t>attention to </a:t>
            </a:r>
            <a:r>
              <a:rPr lang="en-US" dirty="0"/>
              <a:t>the calculation of slope as they repeatedly check whether points are on the </a:t>
            </a:r>
            <a:r>
              <a:rPr lang="en-US" dirty="0" smtClean="0"/>
              <a:t>line through </a:t>
            </a:r>
            <a:r>
              <a:rPr lang="en-US" dirty="0"/>
              <a:t>(1, 2) with slope 3, middle school students might abstract the </a:t>
            </a:r>
            <a:r>
              <a:rPr lang="en-US" dirty="0" smtClean="0"/>
              <a:t>equation (</a:t>
            </a:r>
            <a:r>
              <a:rPr lang="en-US" i="1" dirty="0" smtClean="0"/>
              <a:t>y </a:t>
            </a:r>
            <a:r>
              <a:rPr lang="en-US" dirty="0"/>
              <a:t>– 2)/(</a:t>
            </a:r>
            <a:r>
              <a:rPr lang="en-US" i="1" dirty="0"/>
              <a:t>x </a:t>
            </a:r>
            <a:r>
              <a:rPr lang="en-US" dirty="0"/>
              <a:t>– 1) = 3. Noticing the regularity in the way terms cancel when </a:t>
            </a:r>
            <a:r>
              <a:rPr lang="en-US" dirty="0" smtClean="0"/>
              <a:t>expanding (</a:t>
            </a:r>
            <a:r>
              <a:rPr lang="en-US" i="1" dirty="0" smtClean="0"/>
              <a:t>x </a:t>
            </a:r>
            <a:r>
              <a:rPr lang="en-US" dirty="0"/>
              <a:t>– 1)(</a:t>
            </a:r>
            <a:r>
              <a:rPr lang="en-US" i="1" dirty="0"/>
              <a:t>x </a:t>
            </a:r>
            <a:r>
              <a:rPr lang="en-US" dirty="0"/>
              <a:t>+ 1), (</a:t>
            </a:r>
            <a:r>
              <a:rPr lang="en-US" i="1" dirty="0"/>
              <a:t>x </a:t>
            </a:r>
            <a:r>
              <a:rPr lang="en-US" dirty="0"/>
              <a:t>– 1)(</a:t>
            </a:r>
            <a:r>
              <a:rPr lang="en-US" i="1" dirty="0"/>
              <a:t>x</a:t>
            </a:r>
            <a:r>
              <a:rPr lang="en-US" dirty="0"/>
              <a:t>2 + </a:t>
            </a:r>
            <a:r>
              <a:rPr lang="en-US" i="1" dirty="0"/>
              <a:t>x </a:t>
            </a:r>
            <a:r>
              <a:rPr lang="en-US" dirty="0"/>
              <a:t>+ 1), and (</a:t>
            </a:r>
            <a:r>
              <a:rPr lang="en-US" i="1" dirty="0"/>
              <a:t>x </a:t>
            </a:r>
            <a:r>
              <a:rPr lang="en-US" dirty="0"/>
              <a:t>– 1)(</a:t>
            </a:r>
            <a:r>
              <a:rPr lang="en-US" i="1" dirty="0"/>
              <a:t>x</a:t>
            </a:r>
            <a:r>
              <a:rPr lang="en-US" dirty="0"/>
              <a:t>3 + </a:t>
            </a:r>
            <a:r>
              <a:rPr lang="en-US" i="1" dirty="0"/>
              <a:t>x</a:t>
            </a:r>
            <a:r>
              <a:rPr lang="en-US" dirty="0"/>
              <a:t>2 + </a:t>
            </a:r>
            <a:r>
              <a:rPr lang="en-US" i="1" dirty="0"/>
              <a:t>x </a:t>
            </a:r>
            <a:r>
              <a:rPr lang="en-US" dirty="0"/>
              <a:t>+ 1) might lead them to </a:t>
            </a:r>
            <a:r>
              <a:rPr lang="en-US" dirty="0" smtClean="0"/>
              <a:t>the general </a:t>
            </a:r>
            <a:r>
              <a:rPr lang="en-US" dirty="0"/>
              <a:t>formula for the sum of a geometric series. As they work to solve a </a:t>
            </a:r>
            <a:r>
              <a:rPr lang="en-US" dirty="0" smtClean="0"/>
              <a:t>problem, mathematically </a:t>
            </a:r>
            <a:r>
              <a:rPr lang="en-US" dirty="0"/>
              <a:t>proficient students maintain oversight of the process, </a:t>
            </a:r>
            <a:r>
              <a:rPr lang="en-US" dirty="0" smtClean="0"/>
              <a:t>while attending </a:t>
            </a:r>
            <a:r>
              <a:rPr lang="en-US" dirty="0"/>
              <a:t>to the details. They continually evaluate the reasonableness of </a:t>
            </a:r>
            <a:r>
              <a:rPr lang="en-US" dirty="0" smtClean="0"/>
              <a:t>their intermediate results.</a:t>
            </a:r>
            <a:endParaRPr lang="en-US" dirty="0"/>
          </a:p>
        </p:txBody>
      </p:sp>
      <p:cxnSp>
        <p:nvCxnSpPr>
          <p:cNvPr id="6" name="Straight Arrow Connector 5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8006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courses can I take?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457200" y="1600200"/>
            <a:ext cx="2590800" cy="46482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Students </a:t>
            </a:r>
            <a:endParaRPr lang="en-US" sz="32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276600" y="1600200"/>
            <a:ext cx="2590800" cy="46482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Students </a:t>
            </a:r>
            <a:endParaRPr lang="en-US" sz="3200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6172200" y="1600200"/>
            <a:ext cx="2590800" cy="46482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9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 Grade Students*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* Beginning the 2013-2014 School Year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1676400" y="6273225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Now what? Where am I going?</a:t>
            </a:r>
            <a:endParaRPr lang="en-US" sz="2800" b="1" dirty="0"/>
          </a:p>
        </p:txBody>
      </p:sp>
      <p:cxnSp>
        <p:nvCxnSpPr>
          <p:cNvPr id="13" name="Straight Arrow Connector 12">
            <a:hlinkClick r:id="rId5" action="ppaction://hlinksldjump"/>
          </p:cNvPr>
          <p:cNvCxnSpPr/>
          <p:nvPr/>
        </p:nvCxnSpPr>
        <p:spPr>
          <a:xfrm>
            <a:off x="7543800" y="6553200"/>
            <a:ext cx="1219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7162800" y="658100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(Click Here)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7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Grade Courses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Intermediate Math 1</a:t>
            </a:r>
          </a:p>
          <a:p>
            <a:pPr marL="0">
              <a:buNone/>
            </a:pPr>
            <a:r>
              <a:rPr lang="en-US" sz="1800" dirty="0" smtClean="0"/>
              <a:t>This course is designed to be taken by most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 students, and is based upon concepts from the new Utah Core for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mathematics. </a:t>
            </a:r>
          </a:p>
          <a:p>
            <a:pPr marL="0">
              <a:buNone/>
            </a:pPr>
            <a:endParaRPr lang="en-US" sz="1300" dirty="0" smtClean="0"/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Intermediate Math 1 AC</a:t>
            </a:r>
          </a:p>
          <a:p>
            <a:pPr>
              <a:buNone/>
            </a:pPr>
            <a:r>
              <a:rPr lang="en-US" sz="1800" dirty="0" smtClean="0"/>
              <a:t>This course is designed to replace Intermediate Math 1 for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students who </a:t>
            </a:r>
          </a:p>
          <a:p>
            <a:pPr>
              <a:buNone/>
            </a:pPr>
            <a:r>
              <a:rPr lang="en-US" sz="1800" dirty="0" smtClean="0"/>
              <a:t>have passed a placement test and/or have been part of the ALL program. This course </a:t>
            </a:r>
          </a:p>
          <a:p>
            <a:pPr>
              <a:buNone/>
            </a:pPr>
            <a:r>
              <a:rPr lang="en-US" sz="1800" dirty="0" smtClean="0"/>
              <a:t>covers both Intermediate Math 1 and Intermediate Math 2 at an accelerated pace. </a:t>
            </a:r>
          </a:p>
          <a:p>
            <a:pPr>
              <a:buNone/>
            </a:pPr>
            <a:endParaRPr lang="en-US" sz="13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Daily Dose</a:t>
            </a:r>
          </a:p>
          <a:p>
            <a:pPr>
              <a:buNone/>
            </a:pPr>
            <a:r>
              <a:rPr lang="en-US" sz="1800" dirty="0" smtClean="0"/>
              <a:t>This course is designed to be taken </a:t>
            </a:r>
            <a:r>
              <a:rPr lang="en-US" sz="1800" i="1" dirty="0" smtClean="0"/>
              <a:t>with and in addition to </a:t>
            </a:r>
            <a:r>
              <a:rPr lang="en-US" sz="1800" dirty="0" smtClean="0"/>
              <a:t>Intermediate Math 1. </a:t>
            </a:r>
          </a:p>
          <a:p>
            <a:pPr>
              <a:buNone/>
            </a:pPr>
            <a:r>
              <a:rPr lang="en-US" sz="1800" dirty="0" smtClean="0"/>
              <a:t>Enrolling in this class ensures that students receive extra math instruction every day </a:t>
            </a:r>
          </a:p>
          <a:p>
            <a:pPr>
              <a:buNone/>
            </a:pPr>
            <a:r>
              <a:rPr lang="en-US" sz="1800" dirty="0" smtClean="0"/>
              <a:t>to support their normal math instruction. </a:t>
            </a:r>
            <a:r>
              <a:rPr lang="en-US" sz="1800" dirty="0" smtClean="0">
                <a:hlinkClick r:id="rId2" action="ppaction://hlinksldjump"/>
              </a:rPr>
              <a:t>To learn more about Daily Dose, click here.</a:t>
            </a:r>
            <a:endParaRPr lang="en-US" sz="1800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9144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Return to </a:t>
            </a:r>
            <a:r>
              <a:rPr lang="en-US" sz="1400" b="1" dirty="0" smtClean="0"/>
              <a:t>What Courses Can I Take?</a:t>
            </a:r>
            <a:endParaRPr lang="en-US" sz="1400" b="1" dirty="0"/>
          </a:p>
        </p:txBody>
      </p:sp>
      <p:cxnSp>
        <p:nvCxnSpPr>
          <p:cNvPr id="5" name="Straight Arrow Connector 4">
            <a:hlinkClick r:id="rId3" action="ppaction://hlinksldjump"/>
          </p:cNvPr>
          <p:cNvCxnSpPr/>
          <p:nvPr/>
        </p:nvCxnSpPr>
        <p:spPr>
          <a:xfrm flipH="1">
            <a:off x="2286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600" y="37338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hlinkClick r:id="rId4" action="ppaction://hlinksldjump"/>
              </a:rPr>
              <a:t>To learn more about AC courses, click here.</a:t>
            </a:r>
            <a:endParaRPr lang="en-US" sz="1600" dirty="0" smtClean="0"/>
          </a:p>
        </p:txBody>
      </p:sp>
      <p:cxnSp>
        <p:nvCxnSpPr>
          <p:cNvPr id="10" name="Straight Arrow Connector 9">
            <a:hlinkClick r:id="rId5" action="ppaction://hlinksldjump"/>
          </p:cNvPr>
          <p:cNvCxnSpPr/>
          <p:nvPr/>
        </p:nvCxnSpPr>
        <p:spPr>
          <a:xfrm>
            <a:off x="82296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51816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Go to </a:t>
            </a:r>
            <a:r>
              <a:rPr lang="en-US" sz="1400" b="1" dirty="0" smtClean="0"/>
              <a:t>Where am I going after 7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?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+mn-lt"/>
              </a:rPr>
              <a:t>8</a:t>
            </a:r>
            <a:r>
              <a:rPr lang="en-US" sz="440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4400" dirty="0" smtClean="0">
                <a:solidFill>
                  <a:schemeClr val="tx1"/>
                </a:solidFill>
                <a:latin typeface="+mn-lt"/>
              </a:rPr>
              <a:t> Grade Courses</a:t>
            </a:r>
            <a:endParaRPr lang="en-US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Intermediate Math 2</a:t>
            </a:r>
          </a:p>
          <a:p>
            <a:pPr marL="0">
              <a:buNone/>
            </a:pPr>
            <a:r>
              <a:rPr lang="en-US" sz="1800" dirty="0" smtClean="0"/>
              <a:t>  This course is designed to be taken by most 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 students, and it is based upon concepts from the new Utah Core for 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mathematics.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Intermediate Math 2/ Secondary Math 1 AC</a:t>
            </a:r>
          </a:p>
          <a:p>
            <a:pPr>
              <a:buNone/>
            </a:pPr>
            <a:r>
              <a:rPr lang="en-US" sz="1800" dirty="0" smtClean="0"/>
              <a:t>This course is designed to replace Intermediate Math 2 for 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students who</a:t>
            </a:r>
          </a:p>
          <a:p>
            <a:pPr>
              <a:buNone/>
            </a:pPr>
            <a:r>
              <a:rPr lang="en-US" sz="1800" dirty="0" smtClean="0"/>
              <a:t>have, taken Intermediate Math 1H/2H, passed a placement test and/or have been </a:t>
            </a:r>
          </a:p>
          <a:p>
            <a:pPr>
              <a:buNone/>
            </a:pPr>
            <a:r>
              <a:rPr lang="en-US" sz="1800" dirty="0" smtClean="0"/>
              <a:t>part of the ALL Program previously. This course covers both Intermediate Math 2 and </a:t>
            </a:r>
          </a:p>
          <a:p>
            <a:pPr>
              <a:buNone/>
            </a:pPr>
            <a:r>
              <a:rPr lang="en-US" sz="1800" dirty="0" smtClean="0"/>
              <a:t>Secondary Math 1 at an accelerated pace.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Daily Dose</a:t>
            </a:r>
          </a:p>
          <a:p>
            <a:pPr>
              <a:buNone/>
            </a:pPr>
            <a:r>
              <a:rPr lang="en-US" sz="1800" dirty="0" smtClean="0"/>
              <a:t>This course is designed to be taken </a:t>
            </a:r>
            <a:r>
              <a:rPr lang="en-US" sz="1800" i="1" dirty="0" smtClean="0"/>
              <a:t>with and in addition to </a:t>
            </a:r>
            <a:r>
              <a:rPr lang="en-US" sz="1800" dirty="0" smtClean="0"/>
              <a:t>Intermediate Math 2. </a:t>
            </a:r>
          </a:p>
          <a:p>
            <a:pPr>
              <a:buNone/>
            </a:pPr>
            <a:r>
              <a:rPr lang="en-US" sz="1800" dirty="0" smtClean="0"/>
              <a:t>Enrolling in this class ensures that students receive extra math instruction every day to </a:t>
            </a:r>
          </a:p>
          <a:p>
            <a:pPr>
              <a:buNone/>
            </a:pPr>
            <a:r>
              <a:rPr lang="en-US" sz="1800" dirty="0" smtClean="0"/>
              <a:t>support their normal math instruction. </a:t>
            </a:r>
            <a:r>
              <a:rPr lang="en-US" sz="1800" dirty="0" smtClean="0">
                <a:hlinkClick r:id="rId2" action="ppaction://hlinksldjump"/>
              </a:rPr>
              <a:t>To learn more about Daily Dose, click here.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1143000" y="6324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 </a:t>
            </a:r>
            <a:r>
              <a:rPr lang="en-US" sz="1200" b="1" dirty="0" smtClean="0"/>
              <a:t>What Courses Can I Take?</a:t>
            </a:r>
            <a:endParaRPr lang="en-US" sz="1200" b="1" dirty="0"/>
          </a:p>
        </p:txBody>
      </p:sp>
      <p:cxnSp>
        <p:nvCxnSpPr>
          <p:cNvPr id="5" name="Straight Arrow Connector 4">
            <a:hlinkClick r:id="rId3" action="ppaction://hlinksldjump"/>
          </p:cNvPr>
          <p:cNvCxnSpPr/>
          <p:nvPr/>
        </p:nvCxnSpPr>
        <p:spPr>
          <a:xfrm flipH="1">
            <a:off x="304800" y="6477000"/>
            <a:ext cx="762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8200" y="3773269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4" action="ppaction://hlinksldjump"/>
              </a:rPr>
              <a:t>To learn more about AC courses, click here.</a:t>
            </a:r>
            <a:endParaRPr lang="en-US" sz="1400" dirty="0" smtClean="0"/>
          </a:p>
        </p:txBody>
      </p:sp>
      <p:cxnSp>
        <p:nvCxnSpPr>
          <p:cNvPr id="8" name="Straight Arrow Connector 7">
            <a:hlinkClick r:id="rId5" action="ppaction://hlinksldjump"/>
          </p:cNvPr>
          <p:cNvCxnSpPr/>
          <p:nvPr/>
        </p:nvCxnSpPr>
        <p:spPr>
          <a:xfrm>
            <a:off x="8229600" y="64770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5410200" y="6324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 to </a:t>
            </a:r>
            <a:r>
              <a:rPr lang="en-US" sz="1200" b="1" dirty="0" smtClean="0"/>
              <a:t>Where am I going after 8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? 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65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9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Grade Courses 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	Beginning the 2013-2014 School Year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24400"/>
          </a:xfrm>
        </p:spPr>
        <p:txBody>
          <a:bodyPr numCol="2">
            <a:no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Secondary Math 1</a:t>
            </a:r>
          </a:p>
          <a:p>
            <a:pPr marL="0">
              <a:buNone/>
            </a:pPr>
            <a:r>
              <a:rPr lang="en-US" sz="800" dirty="0" smtClean="0"/>
              <a:t>  </a:t>
            </a:r>
            <a:r>
              <a:rPr lang="en-US" sz="1400" dirty="0" smtClean="0"/>
              <a:t>This course is designed to be taken by most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  students, and it is based upon concepts from the new Utah Core for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 mathematics. </a:t>
            </a:r>
          </a:p>
          <a:p>
            <a:pPr marL="0">
              <a:buNone/>
            </a:pPr>
            <a:endParaRPr lang="en-US" sz="800" dirty="0" smtClean="0"/>
          </a:p>
          <a:p>
            <a:r>
              <a:rPr lang="en-US" sz="1800" dirty="0" smtClean="0">
                <a:solidFill>
                  <a:schemeClr val="accent1"/>
                </a:solidFill>
              </a:rPr>
              <a:t>Secondary Math 1 Honors</a:t>
            </a:r>
          </a:p>
          <a:p>
            <a:pPr>
              <a:buNone/>
            </a:pPr>
            <a:r>
              <a:rPr lang="en-US" sz="1400" dirty="0" smtClean="0"/>
              <a:t>This course is designed to be taken by </a:t>
            </a:r>
          </a:p>
          <a:p>
            <a:pPr>
              <a:buNone/>
            </a:pPr>
            <a:r>
              <a:rPr lang="en-US" sz="1400" dirty="0" smtClean="0"/>
              <a:t>students who have taken Intermediate </a:t>
            </a:r>
          </a:p>
          <a:p>
            <a:pPr>
              <a:buNone/>
            </a:pPr>
            <a:r>
              <a:rPr lang="en-US" sz="1400" dirty="0" smtClean="0"/>
              <a:t>Math 2 and passed a placement test or for </a:t>
            </a:r>
          </a:p>
          <a:p>
            <a:pPr>
              <a:buNone/>
            </a:pPr>
            <a:r>
              <a:rPr lang="en-US" sz="1400" dirty="0" smtClean="0"/>
              <a:t>students who have taken Intermediate </a:t>
            </a:r>
          </a:p>
          <a:p>
            <a:pPr>
              <a:buNone/>
            </a:pPr>
            <a:r>
              <a:rPr lang="en-US" sz="1400" dirty="0" smtClean="0"/>
              <a:t>Math 2H/Secondary 1H who may need a </a:t>
            </a:r>
          </a:p>
          <a:p>
            <a:pPr>
              <a:buNone/>
            </a:pPr>
            <a:r>
              <a:rPr lang="en-US" sz="1400" dirty="0" smtClean="0"/>
              <a:t>stronger foundation before moving onto </a:t>
            </a:r>
          </a:p>
          <a:p>
            <a:pPr>
              <a:buNone/>
            </a:pPr>
            <a:r>
              <a:rPr lang="en-US" sz="1400" dirty="0" smtClean="0"/>
              <a:t>Secondary Math 2 or Secondary Math 2 </a:t>
            </a:r>
          </a:p>
          <a:p>
            <a:pPr>
              <a:buNone/>
            </a:pPr>
            <a:r>
              <a:rPr lang="en-US" sz="1400" dirty="0" smtClean="0"/>
              <a:t>Honors.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endParaRPr lang="en-US" sz="1800" dirty="0" smtClean="0">
              <a:solidFill>
                <a:schemeClr val="accent1"/>
              </a:solidFill>
            </a:endParaRPr>
          </a:p>
          <a:p>
            <a:r>
              <a:rPr lang="en-US" sz="1800" dirty="0" smtClean="0">
                <a:solidFill>
                  <a:schemeClr val="accent1"/>
                </a:solidFill>
              </a:rPr>
              <a:t>Secondary Math 2</a:t>
            </a:r>
          </a:p>
          <a:p>
            <a:pPr>
              <a:buNone/>
            </a:pPr>
            <a:r>
              <a:rPr lang="en-US" sz="1400" dirty="0" smtClean="0"/>
              <a:t>This course is designed to replace Secondary</a:t>
            </a:r>
          </a:p>
          <a:p>
            <a:pPr>
              <a:buNone/>
            </a:pPr>
            <a:r>
              <a:rPr lang="en-US" sz="1400" dirty="0" smtClean="0"/>
              <a:t>Math 1 for 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 students who have, </a:t>
            </a:r>
          </a:p>
          <a:p>
            <a:pPr>
              <a:buNone/>
            </a:pPr>
            <a:r>
              <a:rPr lang="en-US" sz="1400" dirty="0" smtClean="0"/>
              <a:t>taken Intermediate Math 2H/Secondary 1H,</a:t>
            </a:r>
          </a:p>
          <a:p>
            <a:pPr>
              <a:buNone/>
            </a:pPr>
            <a:r>
              <a:rPr lang="en-US" sz="1400" dirty="0" smtClean="0"/>
              <a:t>passed a placement test and/or have </a:t>
            </a:r>
          </a:p>
          <a:p>
            <a:pPr>
              <a:buNone/>
            </a:pPr>
            <a:r>
              <a:rPr lang="en-US" sz="1400" dirty="0" smtClean="0"/>
              <a:t>been part of the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ALL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Program previously.</a:t>
            </a:r>
          </a:p>
          <a:p>
            <a:pPr>
              <a:buNone/>
            </a:pPr>
            <a:r>
              <a:rPr lang="en-US" sz="1400" dirty="0" smtClean="0"/>
              <a:t>This course covers both Intermediate Math </a:t>
            </a:r>
          </a:p>
          <a:p>
            <a:pPr>
              <a:buNone/>
            </a:pPr>
            <a:r>
              <a:rPr lang="en-US" sz="1400" dirty="0" smtClean="0"/>
              <a:t>2 and Intermediate Math 2 at an accelerated</a:t>
            </a:r>
          </a:p>
          <a:p>
            <a:pPr>
              <a:buNone/>
            </a:pPr>
            <a:r>
              <a:rPr lang="en-US" sz="1400" dirty="0" smtClean="0"/>
              <a:t>pace.</a:t>
            </a:r>
          </a:p>
          <a:p>
            <a:pPr>
              <a:buNone/>
            </a:pPr>
            <a:endParaRPr lang="en-US" sz="300" dirty="0" smtClean="0"/>
          </a:p>
          <a:p>
            <a:pPr>
              <a:buNone/>
            </a:pPr>
            <a:endParaRPr lang="en-US" sz="1050" dirty="0" smtClean="0"/>
          </a:p>
          <a:p>
            <a:r>
              <a:rPr lang="en-US" sz="1800" dirty="0" smtClean="0">
                <a:solidFill>
                  <a:schemeClr val="accent1"/>
                </a:solidFill>
              </a:rPr>
              <a:t>Daily Dose</a:t>
            </a:r>
          </a:p>
          <a:p>
            <a:pPr>
              <a:buNone/>
            </a:pPr>
            <a:r>
              <a:rPr lang="en-US" sz="1400" dirty="0" smtClean="0"/>
              <a:t>This course is designed to be taken </a:t>
            </a:r>
            <a:r>
              <a:rPr lang="en-US" sz="1400" i="1" dirty="0" smtClean="0"/>
              <a:t>with and</a:t>
            </a:r>
          </a:p>
          <a:p>
            <a:pPr>
              <a:buNone/>
            </a:pPr>
            <a:r>
              <a:rPr lang="en-US" sz="1400" i="1" dirty="0" smtClean="0"/>
              <a:t>in addition to </a:t>
            </a:r>
            <a:r>
              <a:rPr lang="en-US" sz="1400" dirty="0" smtClean="0"/>
              <a:t>Secondary Math 1. Enrolling in </a:t>
            </a:r>
          </a:p>
          <a:p>
            <a:pPr>
              <a:buNone/>
            </a:pPr>
            <a:r>
              <a:rPr lang="en-US" sz="1400" dirty="0" smtClean="0"/>
              <a:t>this class ensures that students receive extra </a:t>
            </a:r>
          </a:p>
          <a:p>
            <a:pPr>
              <a:buNone/>
            </a:pPr>
            <a:r>
              <a:rPr lang="en-US" sz="1400" dirty="0" smtClean="0"/>
              <a:t>math instruction every day to support their</a:t>
            </a:r>
          </a:p>
          <a:p>
            <a:pPr>
              <a:buNone/>
            </a:pPr>
            <a:r>
              <a:rPr lang="en-US" sz="1400" dirty="0" smtClean="0"/>
              <a:t>normal math instruction.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>
                <a:hlinkClick r:id="rId2" action="ppaction://hlinksldjump"/>
              </a:rPr>
              <a:t>To learn more about Daily Dose, click here.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1143000" y="63246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 </a:t>
            </a:r>
            <a:r>
              <a:rPr lang="en-US" sz="1200" b="1" dirty="0" smtClean="0"/>
              <a:t>What Courses Can I Take?</a:t>
            </a:r>
            <a:endParaRPr lang="en-US" sz="1200" b="1" dirty="0"/>
          </a:p>
        </p:txBody>
      </p:sp>
      <p:cxnSp>
        <p:nvCxnSpPr>
          <p:cNvPr id="5" name="Straight Arrow Connector 4">
            <a:hlinkClick r:id="rId3" action="ppaction://hlinksldjump"/>
          </p:cNvPr>
          <p:cNvCxnSpPr/>
          <p:nvPr/>
        </p:nvCxnSpPr>
        <p:spPr>
          <a:xfrm flipH="1">
            <a:off x="304800" y="6477000"/>
            <a:ext cx="762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4724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4" action="ppaction://hlinksldjump"/>
              </a:rPr>
              <a:t>To learn more about AC courses, click here.</a:t>
            </a:r>
            <a:endParaRPr lang="en-US" sz="1400" dirty="0" smtClean="0"/>
          </a:p>
        </p:txBody>
      </p:sp>
      <p:cxnSp>
        <p:nvCxnSpPr>
          <p:cNvPr id="7" name="Straight Arrow Connector 6">
            <a:hlinkClick r:id="rId5" action="ppaction://hlinksldjump"/>
          </p:cNvPr>
          <p:cNvCxnSpPr/>
          <p:nvPr/>
        </p:nvCxnSpPr>
        <p:spPr>
          <a:xfrm>
            <a:off x="8229600" y="64770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5486400" y="6324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 to </a:t>
            </a:r>
            <a:r>
              <a:rPr lang="en-US" sz="1200" b="1" dirty="0" smtClean="0"/>
              <a:t>Where am I going after 9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? 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Benefits of Daily Dose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dirty="0" smtClean="0"/>
              <a:t>A limited number of these classes are offered to help those kids that need extra time or exposure to understand the concepts taught in their regular math classes. This is NOT a study hall where they come just to complete their homework. Homework help is available, but on occasion, there will be additional homework assigned in this class to solidify concepts.</a:t>
            </a:r>
            <a:endParaRPr lang="en-US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5105400" y="62484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 </a:t>
            </a:r>
            <a:r>
              <a:rPr lang="en-US" sz="1200" b="1" dirty="0" smtClean="0"/>
              <a:t>What Courses Can I Take?</a:t>
            </a:r>
            <a:endParaRPr lang="en-US" sz="1200" b="1" dirty="0"/>
          </a:p>
        </p:txBody>
      </p:sp>
      <p:cxnSp>
        <p:nvCxnSpPr>
          <p:cNvPr id="6" name="Straight Arrow Connector 5">
            <a:hlinkClick r:id="rId2" action="ppaction://hlinksldjump"/>
          </p:cNvPr>
          <p:cNvCxnSpPr/>
          <p:nvPr/>
        </p:nvCxnSpPr>
        <p:spPr>
          <a:xfrm>
            <a:off x="8077200" y="64008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+mn-lt"/>
              </a:rPr>
              <a:t>Benefits </a:t>
            </a:r>
            <a:r>
              <a:rPr lang="en-US" sz="3600" dirty="0" smtClean="0">
                <a:solidFill>
                  <a:schemeClr val="tx1"/>
                </a:solidFill>
              </a:rPr>
              <a:t>of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 Accelerated Courses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en-US" dirty="0" smtClean="0"/>
              <a:t>These classes challenge the best students and push them to understand the concepts at a deeper level. At VHMS, the AC classes are about a year ahead of the other classes (i.e. Intermediate 1 AC follows the Intermediate 2 curriculum). This track leads students to be able to take more AP classes in high school, but the classes are very challenging adding additional material as well as covering it at a faster pace.</a:t>
            </a:r>
            <a:endParaRPr lang="en-US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105400" y="62484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 </a:t>
            </a:r>
            <a:r>
              <a:rPr lang="en-US" sz="1200" b="1" dirty="0" smtClean="0"/>
              <a:t>What Courses Can I Take?</a:t>
            </a:r>
            <a:endParaRPr lang="en-US" sz="1200" b="1" dirty="0"/>
          </a:p>
        </p:txBody>
      </p:sp>
      <p:cxnSp>
        <p:nvCxnSpPr>
          <p:cNvPr id="7" name="Straight Arrow Connector 6">
            <a:hlinkClick r:id="rId2" action="ppaction://hlinksldjump"/>
          </p:cNvPr>
          <p:cNvCxnSpPr/>
          <p:nvPr/>
        </p:nvCxnSpPr>
        <p:spPr>
          <a:xfrm>
            <a:off x="8077200" y="64008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Where am I going?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70104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Mathematics 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533400" y="3581399"/>
            <a:ext cx="23622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Math 1&amp; Daily Dose</a:t>
            </a:r>
            <a:endParaRPr lang="en-US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3429000" y="3581399"/>
            <a:ext cx="23622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Math 1</a:t>
            </a:r>
            <a:endParaRPr lang="en-US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6248400" y="3581400"/>
            <a:ext cx="23622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Math 1 (AC)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flipH="1">
            <a:off x="2209800" y="2971800"/>
            <a:ext cx="22860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4495800" y="2971800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</p:cNvCxnSpPr>
          <p:nvPr/>
        </p:nvCxnSpPr>
        <p:spPr>
          <a:xfrm>
            <a:off x="4495800" y="2971800"/>
            <a:ext cx="21336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1371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Choose your seventh grade course to follow your track through Vista Heights Math.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5638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Wondering about high school?</a:t>
            </a:r>
          </a:p>
          <a:p>
            <a:r>
              <a:rPr lang="en-US" sz="2400" b="1" dirty="0" smtClean="0"/>
              <a:t> </a:t>
            </a:r>
            <a:r>
              <a:rPr lang="en-US" sz="2400" b="1" dirty="0" smtClean="0">
                <a:hlinkClick r:id="rId5" action="ppaction://hlinksldjump"/>
              </a:rPr>
              <a:t>Click here for math after Vista Heights!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7th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609600"/>
            <a:ext cx="8534400" cy="758952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Intermediate Math 1 &amp; Daily Dose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Arrow Connector 4">
            <a:hlinkClick r:id="rId2" action="ppaction://hlinksldjump"/>
          </p:cNvPr>
          <p:cNvCxnSpPr>
            <a:stCxn id="39" idx="1"/>
          </p:cNvCxnSpPr>
          <p:nvPr/>
        </p:nvCxnSpPr>
        <p:spPr>
          <a:xfrm flipH="1">
            <a:off x="381000" y="6539300"/>
            <a:ext cx="762000" cy="1390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4495800"/>
            <a:ext cx="32004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8</a:t>
            </a:r>
            <a:r>
              <a:rPr lang="en-US" baseline="30000" dirty="0" smtClean="0"/>
              <a:t>th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2514600"/>
            <a:ext cx="32004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Math 2 &amp; Daily Dose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05600" y="4648200"/>
            <a:ext cx="14478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(H)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953000" y="4648200"/>
            <a:ext cx="15240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334000" y="4114800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00800" y="4114800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990600" y="1600200"/>
            <a:ext cx="71628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Intermediate Math 1  with Daily Dose </a:t>
            </a:r>
            <a:endParaRPr lang="en-US" dirty="0"/>
          </a:p>
        </p:txBody>
      </p:sp>
      <p:sp>
        <p:nvSpPr>
          <p:cNvPr id="39" name="TextBox 38">
            <a:hlinkClick r:id="rId2" action="ppaction://hlinksldjump"/>
          </p:cNvPr>
          <p:cNvSpPr txBox="1"/>
          <p:nvPr/>
        </p:nvSpPr>
        <p:spPr>
          <a:xfrm>
            <a:off x="1143000" y="64008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</a:t>
            </a:r>
            <a:r>
              <a:rPr lang="en-US" sz="1200" b="1" dirty="0" smtClean="0"/>
              <a:t>Where am I going?   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286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9</a:t>
            </a:r>
            <a:r>
              <a:rPr lang="en-US" baseline="30000" dirty="0" smtClean="0"/>
              <a:t>th</a:t>
            </a:r>
          </a:p>
        </p:txBody>
      </p:sp>
      <p:sp>
        <p:nvSpPr>
          <p:cNvPr id="48" name="Rectangle 47">
            <a:hlinkClick r:id="rId3" action="ppaction://hlinksldjump"/>
          </p:cNvPr>
          <p:cNvSpPr/>
          <p:nvPr/>
        </p:nvSpPr>
        <p:spPr>
          <a:xfrm>
            <a:off x="4953000" y="2514600"/>
            <a:ext cx="32004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Math 2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19400" y="22098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22098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90800" y="4114800"/>
            <a:ext cx="0" cy="3785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hlinkClick r:id="rId4" action="ppaction://hlinksldjump"/>
          </p:cNvPr>
          <p:cNvCxnSpPr/>
          <p:nvPr/>
        </p:nvCxnSpPr>
        <p:spPr>
          <a:xfrm>
            <a:off x="80772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hlinkClick r:id="rId4" action="ppaction://hlinksldjump"/>
          </p:cNvPr>
          <p:cNvSpPr txBox="1"/>
          <p:nvPr/>
        </p:nvSpPr>
        <p:spPr>
          <a:xfrm>
            <a:off x="5486400" y="64008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Click for </a:t>
            </a:r>
            <a:r>
              <a:rPr lang="en-US" sz="1200" b="1" dirty="0" smtClean="0"/>
              <a:t>Math After Vista Heights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VHMS Math	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/>
              <a:t>We are excited to have your student with us here. As you may know, in 2012, Utah adopted a new math curriculum. We have created this presentation to help you better understand your options and how to best place your child for his or her math ability.</a:t>
            </a:r>
            <a:endParaRPr lang="en-US" dirty="0"/>
          </a:p>
        </p:txBody>
      </p:sp>
      <p:cxnSp>
        <p:nvCxnSpPr>
          <p:cNvPr id="4" name="Straight Arrow Connector 3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4267200" y="6324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 Practices &amp; the Utah Core</a:t>
            </a:r>
            <a:endParaRPr lang="en-US" b="1" dirty="0"/>
          </a:p>
        </p:txBody>
      </p:sp>
      <p:cxnSp>
        <p:nvCxnSpPr>
          <p:cNvPr id="6" name="Straight Arrow Connector 5">
            <a:hlinkClick r:id="rId3" action="ppaction://hlinksldjump"/>
          </p:cNvPr>
          <p:cNvCxnSpPr/>
          <p:nvPr/>
        </p:nvCxnSpPr>
        <p:spPr>
          <a:xfrm flipH="1">
            <a:off x="3810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143000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 Page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Intermediate Math 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8</a:t>
            </a:r>
            <a:r>
              <a:rPr lang="en-US" baseline="30000" dirty="0" smtClean="0"/>
              <a:t>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9</a:t>
            </a:r>
            <a:r>
              <a:rPr lang="en-US" baseline="30000" dirty="0" smtClean="0"/>
              <a:t>th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05400" y="4572000"/>
            <a:ext cx="32004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(H)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19200" y="4572000"/>
            <a:ext cx="32004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22098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19200" y="2667000"/>
            <a:ext cx="70866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Math 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143000" y="1600200"/>
            <a:ext cx="71628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Intermediate Math 1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124200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00600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hlinkClick r:id="rId2" action="ppaction://hlinksldjump"/>
          </p:cNvPr>
          <p:cNvCxnSpPr>
            <a:stCxn id="20" idx="1"/>
          </p:cNvCxnSpPr>
          <p:nvPr/>
        </p:nvCxnSpPr>
        <p:spPr>
          <a:xfrm flipH="1">
            <a:off x="381000" y="6539300"/>
            <a:ext cx="762000" cy="1390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hlinkClick r:id="rId2" action="ppaction://hlinksldjump"/>
          </p:cNvPr>
          <p:cNvSpPr txBox="1"/>
          <p:nvPr/>
        </p:nvSpPr>
        <p:spPr>
          <a:xfrm>
            <a:off x="1143000" y="64008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</a:t>
            </a:r>
            <a:r>
              <a:rPr lang="en-US" sz="1200" b="1" dirty="0" smtClean="0"/>
              <a:t>Where am I going?   </a:t>
            </a:r>
            <a:endParaRPr lang="en-US" sz="1200" b="1" dirty="0"/>
          </a:p>
        </p:txBody>
      </p:sp>
      <p:cxnSp>
        <p:nvCxnSpPr>
          <p:cNvPr id="21" name="Straight Arrow Connector 20">
            <a:hlinkClick r:id="rId3" action="ppaction://hlinksldjump"/>
          </p:cNvPr>
          <p:cNvCxnSpPr/>
          <p:nvPr/>
        </p:nvCxnSpPr>
        <p:spPr>
          <a:xfrm>
            <a:off x="80772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hlinkClick r:id="rId3" action="ppaction://hlinksldjump"/>
          </p:cNvPr>
          <p:cNvSpPr txBox="1"/>
          <p:nvPr/>
        </p:nvSpPr>
        <p:spPr>
          <a:xfrm>
            <a:off x="5486400" y="64286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Click for </a:t>
            </a:r>
            <a:r>
              <a:rPr lang="en-US" sz="1200" b="1" dirty="0" smtClean="0"/>
              <a:t>Math After Vista Heights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</a:rPr>
              <a:t>Intermediate Math 2 (AC)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4495800"/>
            <a:ext cx="32004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(H)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8</a:t>
            </a:r>
            <a:r>
              <a:rPr lang="en-US" baseline="30000" dirty="0" smtClean="0"/>
              <a:t>th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32004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5600" y="4648200"/>
            <a:ext cx="14478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2 (H)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4648200"/>
            <a:ext cx="1524000" cy="1447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(H)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90800" y="4114800"/>
            <a:ext cx="0" cy="3785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34000" y="4114800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00800" y="4114800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0600" y="1600200"/>
            <a:ext cx="71628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Intermediate Math 2 (AC)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9</a:t>
            </a:r>
            <a:r>
              <a:rPr lang="en-US" baseline="30000" dirty="0" smtClean="0"/>
              <a:t>th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3000" y="2514600"/>
            <a:ext cx="32004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1 (AC)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819400" y="22098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95800" y="22098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hlinkClick r:id="rId2" action="ppaction://hlinksldjump"/>
          </p:cNvPr>
          <p:cNvCxnSpPr>
            <a:stCxn id="23" idx="1"/>
          </p:cNvCxnSpPr>
          <p:nvPr/>
        </p:nvCxnSpPr>
        <p:spPr>
          <a:xfrm flipH="1">
            <a:off x="381000" y="6539300"/>
            <a:ext cx="762000" cy="1390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1143000" y="64008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</a:t>
            </a:r>
            <a:r>
              <a:rPr lang="en-US" sz="1200" b="1" dirty="0" smtClean="0"/>
              <a:t>Where am I going?   </a:t>
            </a:r>
            <a:endParaRPr lang="en-US" sz="1200" b="1" dirty="0"/>
          </a:p>
        </p:txBody>
      </p:sp>
      <p:cxnSp>
        <p:nvCxnSpPr>
          <p:cNvPr id="24" name="Straight Arrow Connector 23">
            <a:hlinkClick r:id="rId3" action="ppaction://hlinksldjump"/>
          </p:cNvPr>
          <p:cNvCxnSpPr/>
          <p:nvPr/>
        </p:nvCxnSpPr>
        <p:spPr>
          <a:xfrm>
            <a:off x="80772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5486400" y="64286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Click for </a:t>
            </a:r>
            <a:r>
              <a:rPr lang="en-US" sz="1200" b="1" dirty="0" smtClean="0"/>
              <a:t>Math After Vista Heights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What are my options in high school?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Secondary Mathematics 1-3: This course is designed to be taken by high school students, and it is based upon concepts from the new Utah Core for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-12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mathematics. </a:t>
            </a:r>
          </a:p>
          <a:p>
            <a:r>
              <a:rPr lang="en-US" sz="1800" dirty="0" smtClean="0"/>
              <a:t>Pre-Calculus: This course furthers students’ algebra skills while preparing students for Calculus. </a:t>
            </a:r>
          </a:p>
          <a:p>
            <a:r>
              <a:rPr lang="en-US" sz="1800" dirty="0" smtClean="0"/>
              <a:t>Calculus (Non-AP):  This Non-AP course is focuses on teaching students about functions, limits, derivatives, integrals, and series.</a:t>
            </a:r>
          </a:p>
          <a:p>
            <a:r>
              <a:rPr lang="en-US" sz="1800" dirty="0" smtClean="0"/>
              <a:t>AP Calculus (AB or BC): This AP course is focuses on teaching students about functions, limits, derivatives, integrals, and series.</a:t>
            </a:r>
          </a:p>
          <a:p>
            <a:r>
              <a:rPr lang="en-US" sz="1800" dirty="0" smtClean="0"/>
              <a:t>AP Statistics: This AP course focuses student learning on collecting, analyzing, organizing, and interpreting data. </a:t>
            </a:r>
          </a:p>
          <a:p>
            <a:r>
              <a:rPr lang="en-US" sz="1800" dirty="0" smtClean="0"/>
              <a:t>College Prep: This course prepares students for college mathematics. </a:t>
            </a:r>
          </a:p>
          <a:p>
            <a:r>
              <a:rPr lang="en-US" sz="1800" dirty="0" smtClean="0"/>
              <a:t>Consumer Math: This course teaches students everyday life skills that require mathematics.  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715000" y="64286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Click for </a:t>
            </a:r>
            <a:r>
              <a:rPr lang="en-US" sz="1200" b="1" dirty="0" smtClean="0"/>
              <a:t>High School Track </a:t>
            </a:r>
            <a:endParaRPr lang="en-US" sz="1200" b="1" dirty="0"/>
          </a:p>
        </p:txBody>
      </p:sp>
      <p:cxnSp>
        <p:nvCxnSpPr>
          <p:cNvPr id="6" name="Straight Arrow Connector 5">
            <a:hlinkClick r:id="rId3" action="ppaction://hlinksldjump"/>
          </p:cNvPr>
          <p:cNvCxnSpPr/>
          <p:nvPr/>
        </p:nvCxnSpPr>
        <p:spPr>
          <a:xfrm>
            <a:off x="7924800" y="6553200"/>
            <a:ext cx="762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hlinkClick r:id="rId4" action="ppaction://hlinksldjump"/>
          </p:cNvPr>
          <p:cNvCxnSpPr>
            <a:stCxn id="8" idx="1"/>
          </p:cNvCxnSpPr>
          <p:nvPr/>
        </p:nvCxnSpPr>
        <p:spPr>
          <a:xfrm flipH="1">
            <a:off x="381000" y="6539300"/>
            <a:ext cx="762000" cy="1390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143000" y="64008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</a:t>
            </a:r>
            <a:r>
              <a:rPr lang="en-US" sz="1200" b="1" dirty="0" smtClean="0"/>
              <a:t>Where am I going?   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High School Tracks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66800" y="21336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2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066800" y="35814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3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066800" y="50292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Precalculus</a:t>
            </a:r>
            <a:r>
              <a:rPr lang="en-US" dirty="0" smtClean="0"/>
              <a:t> or AP Statistics 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3810000" y="21336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2 (H)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3810000" y="35814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3 (H)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810000" y="50292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Calculus or AP Statistics 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6553200" y="21336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Math 3 (H)</a:t>
            </a:r>
            <a:endParaRPr lang="en-US" dirty="0"/>
          </a:p>
        </p:txBody>
      </p:sp>
      <p:sp>
        <p:nvSpPr>
          <p:cNvPr id="200" name="Rectangle 199"/>
          <p:cNvSpPr/>
          <p:nvPr/>
        </p:nvSpPr>
        <p:spPr>
          <a:xfrm>
            <a:off x="6553200" y="50292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 Calculus or AP Statistics </a:t>
            </a:r>
            <a:endParaRPr lang="en-US" dirty="0"/>
          </a:p>
        </p:txBody>
      </p:sp>
      <p:sp>
        <p:nvSpPr>
          <p:cNvPr id="201" name="Rectangle 200"/>
          <p:cNvSpPr/>
          <p:nvPr/>
        </p:nvSpPr>
        <p:spPr>
          <a:xfrm>
            <a:off x="6553200" y="3581400"/>
            <a:ext cx="21336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Precalculus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AP Calculus, or AP Statistics 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304800" y="1383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9</a:t>
            </a:r>
            <a:r>
              <a:rPr lang="en-US" baseline="30000" dirty="0" smtClean="0"/>
              <a:t>th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1066800" y="1295400"/>
            <a:ext cx="21336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Sec. Math 1</a:t>
            </a:r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3810000" y="1295400"/>
            <a:ext cx="21336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Sec. Math 1 (H)</a:t>
            </a:r>
            <a:endParaRPr lang="en-US" dirty="0"/>
          </a:p>
        </p:txBody>
      </p:sp>
      <p:sp>
        <p:nvSpPr>
          <p:cNvPr id="208" name="Rectangle 207"/>
          <p:cNvSpPr/>
          <p:nvPr/>
        </p:nvSpPr>
        <p:spPr>
          <a:xfrm>
            <a:off x="6553200" y="1295400"/>
            <a:ext cx="21336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Sec. Math 2 (H)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76200" y="2526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10</a:t>
            </a:r>
            <a:r>
              <a:rPr lang="en-US" baseline="30000" dirty="0" smtClean="0"/>
              <a:t>th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76200" y="396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11</a:t>
            </a:r>
            <a:r>
              <a:rPr lang="en-US" baseline="30000" dirty="0" smtClean="0"/>
              <a:t>th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6200" y="5486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12</a:t>
            </a:r>
            <a:r>
              <a:rPr lang="en-US" baseline="30000" dirty="0" smtClean="0"/>
              <a:t>th</a:t>
            </a:r>
          </a:p>
        </p:txBody>
      </p:sp>
      <p:cxnSp>
        <p:nvCxnSpPr>
          <p:cNvPr id="217" name="Straight Arrow Connector 216"/>
          <p:cNvCxnSpPr>
            <a:stCxn id="206" idx="2"/>
            <a:endCxn id="71" idx="0"/>
          </p:cNvCxnSpPr>
          <p:nvPr/>
        </p:nvCxnSpPr>
        <p:spPr>
          <a:xfrm>
            <a:off x="2133600" y="1828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endCxn id="93" idx="0"/>
          </p:cNvCxnSpPr>
          <p:nvPr/>
        </p:nvCxnSpPr>
        <p:spPr>
          <a:xfrm>
            <a:off x="4876800" y="1828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08" idx="2"/>
            <a:endCxn id="198" idx="0"/>
          </p:cNvCxnSpPr>
          <p:nvPr/>
        </p:nvCxnSpPr>
        <p:spPr>
          <a:xfrm>
            <a:off x="7620000" y="1828800"/>
            <a:ext cx="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>
            <a:hlinkClick r:id="rId3" action="ppaction://hlinksldjump"/>
          </p:cNvPr>
          <p:cNvCxnSpPr>
            <a:stCxn id="227" idx="1"/>
          </p:cNvCxnSpPr>
          <p:nvPr/>
        </p:nvCxnSpPr>
        <p:spPr>
          <a:xfrm flipH="1">
            <a:off x="381000" y="6539300"/>
            <a:ext cx="762000" cy="1390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hlinkClick r:id="rId3" action="ppaction://hlinksldjump"/>
          </p:cNvPr>
          <p:cNvSpPr txBox="1"/>
          <p:nvPr/>
        </p:nvSpPr>
        <p:spPr>
          <a:xfrm>
            <a:off x="1143000" y="64008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</a:t>
            </a:r>
            <a:r>
              <a:rPr lang="en-US" sz="1200" b="1" dirty="0" smtClean="0"/>
              <a:t>Where am I going?   </a:t>
            </a:r>
            <a:endParaRPr lang="en-US" sz="1200" b="1" dirty="0"/>
          </a:p>
        </p:txBody>
      </p:sp>
      <p:sp>
        <p:nvSpPr>
          <p:cNvPr id="228" name="TextBox 227"/>
          <p:cNvSpPr txBox="1"/>
          <p:nvPr/>
        </p:nvSpPr>
        <p:spPr>
          <a:xfrm>
            <a:off x="6019800" y="64286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Click to </a:t>
            </a:r>
            <a:r>
              <a:rPr lang="en-US" sz="1200" b="1" dirty="0" smtClean="0"/>
              <a:t>End Slide Show</a:t>
            </a:r>
            <a:endParaRPr lang="en-US" sz="1200" b="1" dirty="0"/>
          </a:p>
        </p:txBody>
      </p:sp>
      <p:cxnSp>
        <p:nvCxnSpPr>
          <p:cNvPr id="229" name="Straight Arrow Connector 228"/>
          <p:cNvCxnSpPr/>
          <p:nvPr/>
        </p:nvCxnSpPr>
        <p:spPr>
          <a:xfrm>
            <a:off x="7924800" y="6553200"/>
            <a:ext cx="762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Math Practices	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en-US" sz="2000" dirty="0" smtClean="0"/>
              <a:t>Part of the new core is the Math Practice which require that students learn more than algorithms.  The 8 Math Practices are constant from year to year and include:</a:t>
            </a:r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2" action="ppaction://hlinksldjump"/>
              </a:rPr>
              <a:t>Make sense of problems and persevere in solving them.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3" action="ppaction://hlinksldjump"/>
              </a:rPr>
              <a:t>Reason abstractly and quantitatively.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4" action="ppaction://hlinksldjump"/>
              </a:rPr>
              <a:t>Construct viable arguments and critique the reasoning of others.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5" action="ppaction://hlinksldjump"/>
              </a:rPr>
              <a:t>Model with mathematics.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6" action="ppaction://hlinksldjump"/>
              </a:rPr>
              <a:t>Use appropriate tools strategically.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7" action="ppaction://hlinksldjump"/>
              </a:rPr>
              <a:t>Attend to precision.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8" action="ppaction://hlinksldjump"/>
              </a:rPr>
              <a:t>Look for and make use of structure.</a:t>
            </a:r>
            <a:endParaRPr lang="en-US" sz="2000" dirty="0" smtClean="0"/>
          </a:p>
          <a:p>
            <a:pPr marL="578358" indent="-514350">
              <a:buAutoNum type="arabicPeriod"/>
            </a:pPr>
            <a:r>
              <a:rPr lang="en-US" sz="2000" dirty="0" smtClean="0">
                <a:hlinkClick r:id="rId9" action="ppaction://hlinksldjump"/>
              </a:rPr>
              <a:t>Look for and express regularity in repeated reasoning.</a:t>
            </a:r>
            <a:endParaRPr lang="en-US" sz="2000" dirty="0"/>
          </a:p>
        </p:txBody>
      </p:sp>
      <p:cxnSp>
        <p:nvCxnSpPr>
          <p:cNvPr id="6" name="Straight Arrow Connector 5">
            <a:hlinkClick r:id="rId10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10" action="ppaction://hlinksldjump"/>
          </p:cNvPr>
          <p:cNvSpPr txBox="1"/>
          <p:nvPr/>
        </p:nvSpPr>
        <p:spPr>
          <a:xfrm>
            <a:off x="4724400" y="6324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courses can I take?</a:t>
            </a:r>
            <a:endParaRPr lang="en-US" b="1" dirty="0"/>
          </a:p>
        </p:txBody>
      </p:sp>
      <p:cxnSp>
        <p:nvCxnSpPr>
          <p:cNvPr id="8" name="Straight Arrow Connector 7">
            <a:hlinkClick r:id="rId11" action="ppaction://hlinksldjump"/>
          </p:cNvPr>
          <p:cNvCxnSpPr/>
          <p:nvPr/>
        </p:nvCxnSpPr>
        <p:spPr>
          <a:xfrm flipH="1">
            <a:off x="3810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11" action="ppaction://hlinksldjump"/>
          </p:cNvPr>
          <p:cNvSpPr txBox="1"/>
          <p:nvPr/>
        </p:nvSpPr>
        <p:spPr>
          <a:xfrm>
            <a:off x="1143000" y="632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VHMS Math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8674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If you’d like to learn more about each practice, click on the practice to get to that page.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02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Make sense of problems and persevere in solving them.</a:t>
            </a:r>
            <a:br>
              <a:rPr lang="en-US" b="1" dirty="0"/>
            </a:b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start by explaining to themselves the </a:t>
            </a:r>
            <a:r>
              <a:rPr lang="en-US" dirty="0" smtClean="0"/>
              <a:t>meaning of </a:t>
            </a:r>
            <a:r>
              <a:rPr lang="en-US" dirty="0"/>
              <a:t>a problem and looking for entry points to its solution. They analyze </a:t>
            </a:r>
            <a:r>
              <a:rPr lang="en-US" dirty="0" smtClean="0"/>
              <a:t>givens, constraints, relationships</a:t>
            </a:r>
            <a:r>
              <a:rPr lang="en-US" dirty="0"/>
              <a:t>, and goals. They make conjectures about the form </a:t>
            </a:r>
            <a:r>
              <a:rPr lang="en-US" dirty="0" smtClean="0"/>
              <a:t>and meaning </a:t>
            </a:r>
            <a:r>
              <a:rPr lang="en-US" dirty="0"/>
              <a:t>of the solution and plan a solution pathway rather than simply jumping </a:t>
            </a:r>
            <a:r>
              <a:rPr lang="en-US" dirty="0" smtClean="0"/>
              <a:t>into a </a:t>
            </a:r>
            <a:r>
              <a:rPr lang="en-US" dirty="0"/>
              <a:t>solution attempt. They consider analogous problems, and try special cases </a:t>
            </a:r>
            <a:r>
              <a:rPr lang="en-US" dirty="0" smtClean="0"/>
              <a:t>and simpler </a:t>
            </a:r>
            <a:r>
              <a:rPr lang="en-US" dirty="0"/>
              <a:t>forms of the original problem in order to gain insight into its solution. </a:t>
            </a:r>
            <a:r>
              <a:rPr lang="en-US" dirty="0" smtClean="0"/>
              <a:t>They monitor </a:t>
            </a:r>
            <a:r>
              <a:rPr lang="en-US" dirty="0"/>
              <a:t>and evaluate their progress and change course if necessary. Older </a:t>
            </a:r>
            <a:r>
              <a:rPr lang="en-US" dirty="0" smtClean="0"/>
              <a:t>students might</a:t>
            </a:r>
            <a:r>
              <a:rPr lang="en-US" dirty="0"/>
              <a:t>, depending on the context of the problem, transform algebraic expressions </a:t>
            </a:r>
            <a:r>
              <a:rPr lang="en-US" dirty="0" smtClean="0"/>
              <a:t>or change </a:t>
            </a:r>
            <a:r>
              <a:rPr lang="en-US" dirty="0"/>
              <a:t>the viewing window on their graphing calculator to get the information </a:t>
            </a:r>
            <a:r>
              <a:rPr lang="en-US" dirty="0" smtClean="0"/>
              <a:t>they need</a:t>
            </a:r>
            <a:r>
              <a:rPr lang="en-US" dirty="0"/>
              <a:t>. Mathematically proficient students can explain correspondences </a:t>
            </a:r>
            <a:r>
              <a:rPr lang="en-US" dirty="0" smtClean="0"/>
              <a:t>between equations</a:t>
            </a:r>
            <a:r>
              <a:rPr lang="en-US" dirty="0"/>
              <a:t>, verbal descriptions, tables, and graphs or draw diagrams of </a:t>
            </a:r>
            <a:r>
              <a:rPr lang="en-US" dirty="0" smtClean="0"/>
              <a:t>important features </a:t>
            </a:r>
            <a:r>
              <a:rPr lang="en-US" dirty="0"/>
              <a:t>and relationships, graph data, and search for regularity or trends. </a:t>
            </a:r>
            <a:r>
              <a:rPr lang="en-US" dirty="0" smtClean="0"/>
              <a:t>Younger students </a:t>
            </a:r>
            <a:r>
              <a:rPr lang="en-US" dirty="0"/>
              <a:t>might rely on using concrete objects or pictures to help </a:t>
            </a:r>
            <a:r>
              <a:rPr lang="en-US" dirty="0" smtClean="0"/>
              <a:t>conceptualize and </a:t>
            </a:r>
            <a:r>
              <a:rPr lang="en-US" dirty="0"/>
              <a:t>solve a problem. Mathematically proficient students check their answers </a:t>
            </a:r>
            <a:r>
              <a:rPr lang="en-US" dirty="0" smtClean="0"/>
              <a:t>to problems </a:t>
            </a:r>
            <a:r>
              <a:rPr lang="en-US" dirty="0"/>
              <a:t>using a different method, and they continually ask themselves, “Does </a:t>
            </a:r>
            <a:r>
              <a:rPr lang="en-US" dirty="0" smtClean="0"/>
              <a:t>this make </a:t>
            </a:r>
            <a:r>
              <a:rPr lang="en-US" dirty="0"/>
              <a:t>sense?” They can understand the approaches of others to solving </a:t>
            </a:r>
            <a:r>
              <a:rPr lang="en-US" dirty="0" smtClean="0"/>
              <a:t>complex problems </a:t>
            </a:r>
            <a:r>
              <a:rPr lang="en-US" dirty="0"/>
              <a:t>and identify correspondences between different approaches.</a:t>
            </a:r>
          </a:p>
        </p:txBody>
      </p:sp>
      <p:cxnSp>
        <p:nvCxnSpPr>
          <p:cNvPr id="4" name="Straight Arrow Connector 3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48006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229600" cy="1399032"/>
          </a:xfrm>
        </p:spPr>
        <p:txBody>
          <a:bodyPr>
            <a:normAutofit/>
          </a:bodyPr>
          <a:lstStyle/>
          <a:p>
            <a:r>
              <a:rPr lang="en-US" b="1" dirty="0"/>
              <a:t>Reason abstractly and quantitatively</a:t>
            </a:r>
            <a:r>
              <a:rPr lang="en-US" b="1" dirty="0" smtClean="0"/>
              <a:t>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92608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make sense of quantities and their </a:t>
            </a:r>
            <a:r>
              <a:rPr lang="en-US" dirty="0" smtClean="0"/>
              <a:t>relationships in </a:t>
            </a:r>
            <a:r>
              <a:rPr lang="en-US" dirty="0"/>
              <a:t>problem situations. They bring two complementary abilities to bear on </a:t>
            </a:r>
            <a:r>
              <a:rPr lang="en-US" dirty="0" smtClean="0"/>
              <a:t>problems involving </a:t>
            </a:r>
            <a:r>
              <a:rPr lang="en-US" dirty="0"/>
              <a:t>quantitative relationships: the ability to </a:t>
            </a:r>
            <a:r>
              <a:rPr lang="en-US" i="1" dirty="0"/>
              <a:t>decontextualize</a:t>
            </a:r>
            <a:r>
              <a:rPr lang="en-US" dirty="0"/>
              <a:t>—to </a:t>
            </a:r>
            <a:r>
              <a:rPr lang="en-US" dirty="0" smtClean="0"/>
              <a:t>abstract a </a:t>
            </a:r>
            <a:r>
              <a:rPr lang="en-US" dirty="0"/>
              <a:t>given situation and represent it symbolically and manipulate the </a:t>
            </a:r>
            <a:r>
              <a:rPr lang="en-US" dirty="0" smtClean="0"/>
              <a:t>representing symbols </a:t>
            </a:r>
            <a:r>
              <a:rPr lang="en-US" dirty="0"/>
              <a:t>as if they have a life of their own, without necessarily attending </a:t>
            </a:r>
            <a:r>
              <a:rPr lang="en-US" dirty="0" smtClean="0"/>
              <a:t>to their </a:t>
            </a:r>
            <a:r>
              <a:rPr lang="en-US" dirty="0"/>
              <a:t>referents—and the ability to </a:t>
            </a:r>
            <a:r>
              <a:rPr lang="en-US" i="1" dirty="0"/>
              <a:t>contextualize</a:t>
            </a:r>
            <a:r>
              <a:rPr lang="en-US" dirty="0"/>
              <a:t>, to pause as needed during </a:t>
            </a:r>
            <a:r>
              <a:rPr lang="en-US" dirty="0" smtClean="0"/>
              <a:t>the manipulation </a:t>
            </a:r>
            <a:r>
              <a:rPr lang="en-US" dirty="0"/>
              <a:t>process in order to probe into the referents for the symbols </a:t>
            </a:r>
            <a:r>
              <a:rPr lang="en-US" dirty="0" smtClean="0"/>
              <a:t>involved. Quantitative </a:t>
            </a:r>
            <a:r>
              <a:rPr lang="en-US" dirty="0"/>
              <a:t>reasoning entails habits of creating a coherent representation </a:t>
            </a:r>
            <a:r>
              <a:rPr lang="en-US" dirty="0" smtClean="0"/>
              <a:t>of the </a:t>
            </a:r>
            <a:r>
              <a:rPr lang="en-US" dirty="0"/>
              <a:t>problem at hand; considering the units involved; attending to the meaning </a:t>
            </a:r>
            <a:r>
              <a:rPr lang="en-US" dirty="0" smtClean="0"/>
              <a:t>of quantities</a:t>
            </a:r>
            <a:r>
              <a:rPr lang="en-US" dirty="0"/>
              <a:t>, not just how to compute them; and knowing and flexibly using </a:t>
            </a:r>
            <a:r>
              <a:rPr lang="en-US" dirty="0" smtClean="0"/>
              <a:t>different properties </a:t>
            </a:r>
            <a:r>
              <a:rPr lang="en-US" dirty="0"/>
              <a:t>of operations and objects.</a:t>
            </a:r>
          </a:p>
        </p:txBody>
      </p:sp>
      <p:cxnSp>
        <p:nvCxnSpPr>
          <p:cNvPr id="8" name="Straight Arrow Connector 7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7244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821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Construct viable arguments and critique the reasoning of others.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understand and use stated </a:t>
            </a:r>
            <a:r>
              <a:rPr lang="en-US" dirty="0" smtClean="0"/>
              <a:t>assumptions, definitions</a:t>
            </a:r>
            <a:r>
              <a:rPr lang="en-US" dirty="0"/>
              <a:t>, and previously established results in constructing arguments. </a:t>
            </a:r>
            <a:r>
              <a:rPr lang="en-US" dirty="0" smtClean="0"/>
              <a:t>They make </a:t>
            </a:r>
            <a:r>
              <a:rPr lang="en-US" dirty="0"/>
              <a:t>conjectures and build a logical progression of statements to explore </a:t>
            </a:r>
            <a:r>
              <a:rPr lang="en-US" dirty="0" smtClean="0"/>
              <a:t>the truth </a:t>
            </a:r>
            <a:r>
              <a:rPr lang="en-US" dirty="0"/>
              <a:t>of their conjectures. They are able to analyze situations by breaking them </a:t>
            </a:r>
            <a:r>
              <a:rPr lang="en-US" dirty="0" smtClean="0"/>
              <a:t>into cases</a:t>
            </a:r>
            <a:r>
              <a:rPr lang="en-US" dirty="0"/>
              <a:t>, and can recognize and use counterexamples. They justify their </a:t>
            </a:r>
            <a:r>
              <a:rPr lang="en-US" dirty="0" smtClean="0"/>
              <a:t>conclusions, standards </a:t>
            </a:r>
            <a:r>
              <a:rPr lang="en-US" dirty="0"/>
              <a:t>for mathematical practice </a:t>
            </a:r>
            <a:r>
              <a:rPr lang="en-US" dirty="0" smtClean="0"/>
              <a:t>communicate </a:t>
            </a:r>
            <a:r>
              <a:rPr lang="en-US" dirty="0"/>
              <a:t>them to others, and respond to the arguments of others. They </a:t>
            </a:r>
            <a:r>
              <a:rPr lang="en-US" dirty="0" smtClean="0"/>
              <a:t>reason inductively </a:t>
            </a:r>
            <a:r>
              <a:rPr lang="en-US" dirty="0"/>
              <a:t>about data, making plausible arguments that take into account </a:t>
            </a:r>
            <a:r>
              <a:rPr lang="en-US" dirty="0" smtClean="0"/>
              <a:t>the context </a:t>
            </a:r>
            <a:r>
              <a:rPr lang="en-US" dirty="0"/>
              <a:t>from which the data arose. Mathematically proficient students are also </a:t>
            </a:r>
            <a:r>
              <a:rPr lang="en-US" dirty="0" smtClean="0"/>
              <a:t>able to </a:t>
            </a:r>
            <a:r>
              <a:rPr lang="en-US" dirty="0"/>
              <a:t>compare the effectiveness of two plausible arguments, distinguish correct logic </a:t>
            </a:r>
            <a:r>
              <a:rPr lang="en-US" dirty="0" smtClean="0"/>
              <a:t>or reasoning </a:t>
            </a:r>
            <a:r>
              <a:rPr lang="en-US" dirty="0"/>
              <a:t>from that which is flawed, and—if there is a flaw in an </a:t>
            </a:r>
            <a:r>
              <a:rPr lang="en-US" dirty="0" smtClean="0"/>
              <a:t>argument—explain what </a:t>
            </a:r>
            <a:r>
              <a:rPr lang="en-US" dirty="0"/>
              <a:t>it is. Elementary students can construct arguments using concrete </a:t>
            </a:r>
            <a:r>
              <a:rPr lang="en-US" dirty="0" smtClean="0"/>
              <a:t>referents such </a:t>
            </a:r>
            <a:r>
              <a:rPr lang="en-US" dirty="0"/>
              <a:t>as objects, drawings, diagrams, and actions. Such arguments can make </a:t>
            </a:r>
            <a:r>
              <a:rPr lang="en-US" dirty="0" smtClean="0"/>
              <a:t>sense and </a:t>
            </a:r>
            <a:r>
              <a:rPr lang="en-US" dirty="0"/>
              <a:t>be correct, even though they are not generalized or made formal until </a:t>
            </a:r>
            <a:r>
              <a:rPr lang="en-US" dirty="0" smtClean="0"/>
              <a:t>later grades</a:t>
            </a:r>
            <a:r>
              <a:rPr lang="en-US" dirty="0"/>
              <a:t>. Later, students learn to determine domains to which an argument </a:t>
            </a:r>
            <a:r>
              <a:rPr lang="en-US" dirty="0" smtClean="0"/>
              <a:t>applies. Students </a:t>
            </a:r>
            <a:r>
              <a:rPr lang="en-US" dirty="0"/>
              <a:t>at all grades can listen or read the arguments of others, decide </a:t>
            </a:r>
            <a:r>
              <a:rPr lang="en-US" dirty="0" smtClean="0"/>
              <a:t>whether they </a:t>
            </a:r>
            <a:r>
              <a:rPr lang="en-US" dirty="0"/>
              <a:t>make sense, and ask useful questions to clarify or improve the arguments.</a:t>
            </a:r>
          </a:p>
        </p:txBody>
      </p:sp>
      <p:cxnSp>
        <p:nvCxnSpPr>
          <p:cNvPr id="8" name="Straight Arrow Connector 7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8006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/>
          <a:lstStyle/>
          <a:p>
            <a:r>
              <a:rPr lang="en-US" b="1" dirty="0"/>
              <a:t>Model with mathematics.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can apply the mathematics they know to </a:t>
            </a:r>
            <a:r>
              <a:rPr lang="en-US" dirty="0" smtClean="0"/>
              <a:t>solve problems </a:t>
            </a:r>
            <a:r>
              <a:rPr lang="en-US" dirty="0"/>
              <a:t>arising in everyday life, society, and the workplace. In early grades, this </a:t>
            </a:r>
            <a:r>
              <a:rPr lang="en-US" dirty="0" smtClean="0"/>
              <a:t>might be </a:t>
            </a:r>
            <a:r>
              <a:rPr lang="en-US" dirty="0"/>
              <a:t>as simple as writing an addition equation to describe a situation. In middle </a:t>
            </a:r>
            <a:r>
              <a:rPr lang="en-US" dirty="0" smtClean="0"/>
              <a:t>grades, a </a:t>
            </a:r>
            <a:r>
              <a:rPr lang="en-US" dirty="0"/>
              <a:t>student might apply proportional reasoning to plan a school event or analyze </a:t>
            </a:r>
            <a:r>
              <a:rPr lang="en-US" dirty="0" smtClean="0"/>
              <a:t>a problem </a:t>
            </a:r>
            <a:r>
              <a:rPr lang="en-US" dirty="0"/>
              <a:t>in the community. By high school, a student might use geometry to solve </a:t>
            </a:r>
            <a:r>
              <a:rPr lang="en-US" dirty="0" smtClean="0"/>
              <a:t>a design </a:t>
            </a:r>
            <a:r>
              <a:rPr lang="en-US" dirty="0"/>
              <a:t>problem or use a function to describe how one quantity of interest </a:t>
            </a:r>
            <a:r>
              <a:rPr lang="en-US" dirty="0" smtClean="0"/>
              <a:t>depends on </a:t>
            </a:r>
            <a:r>
              <a:rPr lang="en-US" dirty="0"/>
              <a:t>another. Mathematically proficient students who can apply what they know </a:t>
            </a:r>
            <a:r>
              <a:rPr lang="en-US" dirty="0" smtClean="0"/>
              <a:t>are comfortable </a:t>
            </a:r>
            <a:r>
              <a:rPr lang="en-US" dirty="0"/>
              <a:t>making assumptions and approximations to simplify a </a:t>
            </a:r>
            <a:r>
              <a:rPr lang="en-US" dirty="0" smtClean="0"/>
              <a:t>complicated situation</a:t>
            </a:r>
            <a:r>
              <a:rPr lang="en-US" dirty="0"/>
              <a:t>, realizing that these may need revision later. They are able to </a:t>
            </a:r>
            <a:r>
              <a:rPr lang="en-US" dirty="0" smtClean="0"/>
              <a:t>identify important </a:t>
            </a:r>
            <a:r>
              <a:rPr lang="en-US" dirty="0"/>
              <a:t>quantities in a practical situation and map their relationships using </a:t>
            </a:r>
            <a:r>
              <a:rPr lang="en-US" dirty="0" smtClean="0"/>
              <a:t>such tools </a:t>
            </a:r>
            <a:r>
              <a:rPr lang="en-US" dirty="0"/>
              <a:t>as diagrams, two-way tables, graphs, flowcharts and formulas. They can </a:t>
            </a:r>
            <a:r>
              <a:rPr lang="en-US" dirty="0" smtClean="0"/>
              <a:t>analyze those </a:t>
            </a:r>
            <a:r>
              <a:rPr lang="en-US" dirty="0"/>
              <a:t>relationships mathematically to draw conclusions. They routinely interpret </a:t>
            </a:r>
            <a:r>
              <a:rPr lang="en-US" dirty="0" smtClean="0"/>
              <a:t>their mathematical </a:t>
            </a:r>
            <a:r>
              <a:rPr lang="en-US" dirty="0"/>
              <a:t>results in the context of the situation and reflect on whether the </a:t>
            </a:r>
            <a:r>
              <a:rPr lang="en-US" dirty="0" smtClean="0"/>
              <a:t>results make </a:t>
            </a:r>
            <a:r>
              <a:rPr lang="en-US" dirty="0"/>
              <a:t>sense, possibly improving the model if it has not served its purpose.</a:t>
            </a:r>
          </a:p>
        </p:txBody>
      </p:sp>
      <p:cxnSp>
        <p:nvCxnSpPr>
          <p:cNvPr id="6" name="Straight Arrow Connector 5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8006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/>
          <a:lstStyle/>
          <a:p>
            <a:r>
              <a:rPr lang="en-US" b="1" dirty="0"/>
              <a:t>Use appropriate tools strategically.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consider the available tools when solving </a:t>
            </a:r>
            <a:r>
              <a:rPr lang="en-US" dirty="0" smtClean="0"/>
              <a:t>a mathematical </a:t>
            </a:r>
            <a:r>
              <a:rPr lang="en-US" dirty="0"/>
              <a:t>problem. These tools might include pencil and paper, </a:t>
            </a:r>
            <a:r>
              <a:rPr lang="en-US" dirty="0" smtClean="0"/>
              <a:t>concrete models</a:t>
            </a:r>
            <a:r>
              <a:rPr lang="en-US" dirty="0"/>
              <a:t>, a ruler, a protractor, a calculator, a spreadsheet, a computer algebra </a:t>
            </a:r>
            <a:r>
              <a:rPr lang="en-US" dirty="0" smtClean="0"/>
              <a:t>system, a </a:t>
            </a:r>
            <a:r>
              <a:rPr lang="en-US" dirty="0"/>
              <a:t>statistical package, or dynamic geometry software. Proficient students </a:t>
            </a:r>
            <a:r>
              <a:rPr lang="en-US" dirty="0" smtClean="0"/>
              <a:t>are sufficiently </a:t>
            </a:r>
            <a:r>
              <a:rPr lang="en-US" dirty="0"/>
              <a:t>familiar with tools appropriate for their grade or course to make </a:t>
            </a:r>
            <a:r>
              <a:rPr lang="en-US" dirty="0" smtClean="0"/>
              <a:t>sound decisions </a:t>
            </a:r>
            <a:r>
              <a:rPr lang="en-US" dirty="0"/>
              <a:t>about when each of these tools might be helpful, recognizing both </a:t>
            </a:r>
            <a:r>
              <a:rPr lang="en-US" dirty="0" smtClean="0"/>
              <a:t>the insight </a:t>
            </a:r>
            <a:r>
              <a:rPr lang="en-US" dirty="0"/>
              <a:t>to be gained and their limitations. For example, mathematically </a:t>
            </a:r>
            <a:r>
              <a:rPr lang="en-US" dirty="0" smtClean="0"/>
              <a:t>proficient high </a:t>
            </a:r>
            <a:r>
              <a:rPr lang="en-US" dirty="0"/>
              <a:t>school students analyze graphs of functions and solutions generated using </a:t>
            </a:r>
            <a:r>
              <a:rPr lang="en-US" dirty="0" smtClean="0"/>
              <a:t>a graphing </a:t>
            </a:r>
            <a:r>
              <a:rPr lang="en-US" dirty="0"/>
              <a:t>calculator. They detect possible errors by strategically using </a:t>
            </a:r>
            <a:r>
              <a:rPr lang="en-US" dirty="0" smtClean="0"/>
              <a:t>estimation and </a:t>
            </a:r>
            <a:r>
              <a:rPr lang="en-US" dirty="0"/>
              <a:t>other mathematical knowledge. When making mathematical models, they </a:t>
            </a:r>
            <a:r>
              <a:rPr lang="en-US" dirty="0" smtClean="0"/>
              <a:t>know that </a:t>
            </a:r>
            <a:r>
              <a:rPr lang="en-US" dirty="0"/>
              <a:t>technology can enable them to visualize the results of varying </a:t>
            </a:r>
            <a:r>
              <a:rPr lang="en-US" dirty="0" smtClean="0"/>
              <a:t>assumptions, explore </a:t>
            </a:r>
            <a:r>
              <a:rPr lang="en-US" dirty="0"/>
              <a:t>consequences, and compare predictions with data. </a:t>
            </a:r>
            <a:r>
              <a:rPr lang="en-US" dirty="0" smtClean="0"/>
              <a:t>Mathematically proficient </a:t>
            </a:r>
            <a:r>
              <a:rPr lang="en-US" dirty="0"/>
              <a:t>students at various grade levels are able to identify relevant </a:t>
            </a:r>
            <a:r>
              <a:rPr lang="en-US" dirty="0" smtClean="0"/>
              <a:t>external mathematical </a:t>
            </a:r>
            <a:r>
              <a:rPr lang="en-US" dirty="0"/>
              <a:t>resources, such as digital content located on a website, and use </a:t>
            </a:r>
            <a:r>
              <a:rPr lang="en-US" dirty="0" smtClean="0"/>
              <a:t>them to </a:t>
            </a:r>
            <a:r>
              <a:rPr lang="en-US" dirty="0"/>
              <a:t>pose or solve problems. They are able to use technological tools to explore </a:t>
            </a:r>
            <a:r>
              <a:rPr lang="en-US" dirty="0" smtClean="0"/>
              <a:t>and deepen </a:t>
            </a:r>
            <a:r>
              <a:rPr lang="en-US" dirty="0"/>
              <a:t>their understanding of concepts.</a:t>
            </a:r>
          </a:p>
        </p:txBody>
      </p:sp>
      <p:cxnSp>
        <p:nvCxnSpPr>
          <p:cNvPr id="6" name="Straight Arrow Connector 5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8006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7494"/>
            <a:ext cx="8229600" cy="1399032"/>
          </a:xfrm>
        </p:spPr>
        <p:txBody>
          <a:bodyPr/>
          <a:lstStyle/>
          <a:p>
            <a:r>
              <a:rPr lang="en-US" b="1" dirty="0"/>
              <a:t>Attend to precision.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en-US" dirty="0" smtClean="0"/>
              <a:t>Mathematically </a:t>
            </a:r>
            <a:r>
              <a:rPr lang="en-US" dirty="0"/>
              <a:t>proficient students try to communicate precisely to others. </a:t>
            </a:r>
            <a:r>
              <a:rPr lang="en-US" dirty="0" smtClean="0"/>
              <a:t>They try </a:t>
            </a:r>
            <a:r>
              <a:rPr lang="en-US" dirty="0"/>
              <a:t>to use clear definitions in discussion with others and in their own </a:t>
            </a:r>
            <a:r>
              <a:rPr lang="en-US" dirty="0" smtClean="0"/>
              <a:t>reasoning. They </a:t>
            </a:r>
            <a:r>
              <a:rPr lang="en-US" dirty="0"/>
              <a:t>state the meaning of the symbols they choose, including using the equal </a:t>
            </a:r>
            <a:r>
              <a:rPr lang="en-US" dirty="0" smtClean="0"/>
              <a:t>sign consistently </a:t>
            </a:r>
            <a:r>
              <a:rPr lang="en-US" dirty="0"/>
              <a:t>and appropriately. They are careful about specifying units of measure</a:t>
            </a:r>
            <a:r>
              <a:rPr lang="en-US" dirty="0" smtClean="0"/>
              <a:t>, and </a:t>
            </a:r>
            <a:r>
              <a:rPr lang="en-US" dirty="0"/>
              <a:t>labeling axes to clarify the correspondence with quantities in a problem. </a:t>
            </a:r>
            <a:r>
              <a:rPr lang="en-US" dirty="0" smtClean="0"/>
              <a:t>They calculate </a:t>
            </a:r>
            <a:r>
              <a:rPr lang="en-US" dirty="0"/>
              <a:t>accurately and efficiently, express numerical answers with a degree </a:t>
            </a:r>
            <a:r>
              <a:rPr lang="en-US" dirty="0" smtClean="0"/>
              <a:t>of precision </a:t>
            </a:r>
            <a:r>
              <a:rPr lang="en-US" dirty="0"/>
              <a:t>appropriate for the problem context. In the elementary grades, </a:t>
            </a:r>
            <a:r>
              <a:rPr lang="en-US" dirty="0" smtClean="0"/>
              <a:t>students give </a:t>
            </a:r>
            <a:r>
              <a:rPr lang="en-US" dirty="0"/>
              <a:t>carefully formulated explanations to each other. By the time they reach </a:t>
            </a:r>
            <a:r>
              <a:rPr lang="en-US" dirty="0" smtClean="0"/>
              <a:t>high school </a:t>
            </a:r>
            <a:r>
              <a:rPr lang="en-US" dirty="0"/>
              <a:t>they have learned to examine claims and make explicit use of definitions.</a:t>
            </a:r>
          </a:p>
        </p:txBody>
      </p:sp>
      <p:cxnSp>
        <p:nvCxnSpPr>
          <p:cNvPr id="6" name="Straight Arrow Connector 5">
            <a:hlinkClick r:id="rId2" action="ppaction://hlinksldjump"/>
          </p:cNvPr>
          <p:cNvCxnSpPr/>
          <p:nvPr/>
        </p:nvCxnSpPr>
        <p:spPr>
          <a:xfrm>
            <a:off x="7924800" y="6553200"/>
            <a:ext cx="6858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800600" y="632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 back to Math Practices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02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5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7C1BA"/>
      </a:accent1>
      <a:accent2>
        <a:srgbClr val="009999"/>
      </a:accent2>
      <a:accent3>
        <a:srgbClr val="127472"/>
      </a:accent3>
      <a:accent4>
        <a:srgbClr val="18A5AC"/>
      </a:accent4>
      <a:accent5>
        <a:srgbClr val="005BD3"/>
      </a:accent5>
      <a:accent6>
        <a:srgbClr val="00349E"/>
      </a:accent6>
      <a:hlink>
        <a:srgbClr val="FFFFFF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630</TotalTime>
  <Words>3032</Words>
  <Application>Microsoft Macintosh PowerPoint</Application>
  <PresentationFormat>On-screen Show (4:3)</PresentationFormat>
  <Paragraphs>206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Vista Heights Junior High</vt:lpstr>
      <vt:lpstr>VHMS Math </vt:lpstr>
      <vt:lpstr>Math Practices </vt:lpstr>
      <vt:lpstr>Make sense of problems and persevere in solving them. </vt:lpstr>
      <vt:lpstr>Reason abstractly and quantitatively.</vt:lpstr>
      <vt:lpstr>Construct viable arguments and critique the reasoning of others.</vt:lpstr>
      <vt:lpstr>Model with mathematics.</vt:lpstr>
      <vt:lpstr>Use appropriate tools strategically.</vt:lpstr>
      <vt:lpstr>Attend to precision.</vt:lpstr>
      <vt:lpstr>Look for and make use of structure.</vt:lpstr>
      <vt:lpstr>Look for and express regularity in repeated reasoning.</vt:lpstr>
      <vt:lpstr>What courses can I take?</vt:lpstr>
      <vt:lpstr>7th Grade Courses</vt:lpstr>
      <vt:lpstr>8th Grade Courses</vt:lpstr>
      <vt:lpstr>9th Grade Courses   Beginning the 2013-2014 School Year</vt:lpstr>
      <vt:lpstr>Benefits of Daily Dose</vt:lpstr>
      <vt:lpstr>Benefits of Accelerated Courses</vt:lpstr>
      <vt:lpstr>Where am I going?</vt:lpstr>
      <vt:lpstr>PowerPoint Presentation</vt:lpstr>
      <vt:lpstr>Intermediate Math 1 </vt:lpstr>
      <vt:lpstr>Intermediate Math 2 (AC)</vt:lpstr>
      <vt:lpstr>What are my options in high school?</vt:lpstr>
      <vt:lpstr>High School Tracks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Vista Heights Junior High</dc:title>
  <dc:creator>Computer</dc:creator>
  <cp:lastModifiedBy>ASD Teacher</cp:lastModifiedBy>
  <cp:revision>98</cp:revision>
  <dcterms:created xsi:type="dcterms:W3CDTF">2013-01-22T16:53:17Z</dcterms:created>
  <dcterms:modified xsi:type="dcterms:W3CDTF">2013-01-29T02:12:00Z</dcterms:modified>
</cp:coreProperties>
</file>